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56" r:id="rId2"/>
    <p:sldId id="365" r:id="rId3"/>
    <p:sldId id="257" r:id="rId4"/>
    <p:sldId id="272" r:id="rId5"/>
    <p:sldId id="258" r:id="rId6"/>
    <p:sldId id="273" r:id="rId7"/>
    <p:sldId id="301" r:id="rId8"/>
    <p:sldId id="274" r:id="rId9"/>
    <p:sldId id="279" r:id="rId10"/>
    <p:sldId id="267" r:id="rId11"/>
    <p:sldId id="303" r:id="rId12"/>
    <p:sldId id="263" r:id="rId13"/>
    <p:sldId id="366" r:id="rId14"/>
    <p:sldId id="342" r:id="rId15"/>
    <p:sldId id="347" r:id="rId16"/>
    <p:sldId id="364" r:id="rId17"/>
    <p:sldId id="311" r:id="rId18"/>
    <p:sldId id="350" r:id="rId19"/>
    <p:sldId id="334" r:id="rId20"/>
    <p:sldId id="367" r:id="rId21"/>
    <p:sldId id="357" r:id="rId22"/>
    <p:sldId id="277" r:id="rId23"/>
  </p:sldIdLst>
  <p:sldSz cx="9144000" cy="6858000" type="screen4x3"/>
  <p:notesSz cx="6858000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4" autoAdjust="0"/>
    <p:restoredTop sz="80037" autoAdjust="0"/>
  </p:normalViewPr>
  <p:slideViewPr>
    <p:cSldViewPr>
      <p:cViewPr varScale="1">
        <p:scale>
          <a:sx n="53" d="100"/>
          <a:sy n="53" d="100"/>
        </p:scale>
        <p:origin x="173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7449B-B063-4E35-A2F0-6E531B6A85B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BCE6AF-E7DD-4C80-860A-C79FACF1E65C}">
      <dgm:prSet phldrT="[Text]" custT="1"/>
      <dgm:spPr/>
      <dgm:t>
        <a:bodyPr/>
        <a:lstStyle/>
        <a:p>
          <a:r>
            <a:rPr lang="en-US" sz="3600" dirty="0">
              <a:latin typeface="Eras Medium ITC" pitchFamily="34" charset="0"/>
            </a:rPr>
            <a:t>STEP 1</a:t>
          </a:r>
        </a:p>
      </dgm:t>
    </dgm:pt>
    <dgm:pt modelId="{CEF982DB-7188-49A3-ACA9-E110295958EF}" type="parTrans" cxnId="{C1F68CC8-0151-4F3D-8FA0-962E8100D849}">
      <dgm:prSet/>
      <dgm:spPr/>
      <dgm:t>
        <a:bodyPr/>
        <a:lstStyle/>
        <a:p>
          <a:endParaRPr lang="en-US"/>
        </a:p>
      </dgm:t>
    </dgm:pt>
    <dgm:pt modelId="{98BC45FF-9D2D-4467-9804-4C7F04180043}" type="sibTrans" cxnId="{C1F68CC8-0151-4F3D-8FA0-962E8100D849}">
      <dgm:prSet/>
      <dgm:spPr/>
      <dgm:t>
        <a:bodyPr/>
        <a:lstStyle/>
        <a:p>
          <a:endParaRPr lang="en-US"/>
        </a:p>
      </dgm:t>
    </dgm:pt>
    <dgm:pt modelId="{4B230ED0-2A99-447C-B168-13CE941536F6}">
      <dgm:prSet phldrT="[Text]" custT="1"/>
      <dgm:spPr/>
      <dgm:t>
        <a:bodyPr/>
        <a:lstStyle/>
        <a:p>
          <a:r>
            <a:rPr lang="en-US" sz="3600" dirty="0">
              <a:latin typeface="Eras Medium ITC" pitchFamily="34" charset="0"/>
            </a:rPr>
            <a:t>STEP 2</a:t>
          </a:r>
        </a:p>
      </dgm:t>
    </dgm:pt>
    <dgm:pt modelId="{49ED0D68-0E96-4016-B0FD-0D40CA8E842C}" type="parTrans" cxnId="{8D642227-CF09-46CD-BA26-982E2406CB22}">
      <dgm:prSet/>
      <dgm:spPr/>
      <dgm:t>
        <a:bodyPr/>
        <a:lstStyle/>
        <a:p>
          <a:endParaRPr lang="en-US"/>
        </a:p>
      </dgm:t>
    </dgm:pt>
    <dgm:pt modelId="{1E3C8FD9-96E0-45FE-A6E4-CC7820D948B3}" type="sibTrans" cxnId="{8D642227-CF09-46CD-BA26-982E2406CB22}">
      <dgm:prSet/>
      <dgm:spPr/>
      <dgm:t>
        <a:bodyPr/>
        <a:lstStyle/>
        <a:p>
          <a:endParaRPr lang="en-US"/>
        </a:p>
      </dgm:t>
    </dgm:pt>
    <dgm:pt modelId="{1D9F9C8F-E257-4197-8EB8-95695C690449}">
      <dgm:prSet phldrT="[Text]" custT="1"/>
      <dgm:spPr/>
      <dgm:t>
        <a:bodyPr/>
        <a:lstStyle/>
        <a:p>
          <a:r>
            <a:rPr lang="en-US" sz="3600" dirty="0">
              <a:latin typeface="Eras Medium ITC" pitchFamily="34" charset="0"/>
            </a:rPr>
            <a:t>STEP 3</a:t>
          </a:r>
        </a:p>
      </dgm:t>
    </dgm:pt>
    <dgm:pt modelId="{3634F534-6A72-4A10-A90B-6C84B545D458}" type="parTrans" cxnId="{2135E73B-2E3F-429C-9607-8CB075F59356}">
      <dgm:prSet/>
      <dgm:spPr/>
      <dgm:t>
        <a:bodyPr/>
        <a:lstStyle/>
        <a:p>
          <a:endParaRPr lang="en-US"/>
        </a:p>
      </dgm:t>
    </dgm:pt>
    <dgm:pt modelId="{375766CD-5B1B-4C7E-AC1F-2A994D041656}" type="sibTrans" cxnId="{2135E73B-2E3F-429C-9607-8CB075F59356}">
      <dgm:prSet/>
      <dgm:spPr/>
      <dgm:t>
        <a:bodyPr/>
        <a:lstStyle/>
        <a:p>
          <a:endParaRPr lang="en-US"/>
        </a:p>
      </dgm:t>
    </dgm:pt>
    <dgm:pt modelId="{586A870F-392E-4218-856A-156816C4766C}" type="pres">
      <dgm:prSet presAssocID="{C8C7449B-B063-4E35-A2F0-6E531B6A85B4}" presName="rootnode" presStyleCnt="0">
        <dgm:presLayoutVars>
          <dgm:chMax/>
          <dgm:chPref/>
          <dgm:dir/>
          <dgm:animLvl val="lvl"/>
        </dgm:presLayoutVars>
      </dgm:prSet>
      <dgm:spPr/>
    </dgm:pt>
    <dgm:pt modelId="{CD14F77C-0655-42D5-B9D2-810EB5D515A7}" type="pres">
      <dgm:prSet presAssocID="{55BCE6AF-E7DD-4C80-860A-C79FACF1E65C}" presName="composite" presStyleCnt="0"/>
      <dgm:spPr/>
    </dgm:pt>
    <dgm:pt modelId="{FAE853F7-A799-4770-8490-2D07666214DB}" type="pres">
      <dgm:prSet presAssocID="{55BCE6AF-E7DD-4C80-860A-C79FACF1E65C}" presName="LShape" presStyleLbl="alignNode1" presStyleIdx="0" presStyleCnt="5"/>
      <dgm:spPr/>
    </dgm:pt>
    <dgm:pt modelId="{969D1721-16B0-4DA4-ACC3-C011B7D0908A}" type="pres">
      <dgm:prSet presAssocID="{55BCE6AF-E7DD-4C80-860A-C79FACF1E65C}" presName="ParentText" presStyleLbl="revTx" presStyleIdx="0" presStyleCnt="3" custScaleY="33446" custLinFactNeighborX="2223" custLinFactNeighborY="-23819">
        <dgm:presLayoutVars>
          <dgm:chMax val="0"/>
          <dgm:chPref val="0"/>
          <dgm:bulletEnabled val="1"/>
        </dgm:presLayoutVars>
      </dgm:prSet>
      <dgm:spPr/>
    </dgm:pt>
    <dgm:pt modelId="{2058880F-35E7-409E-96B7-7362140B4D0A}" type="pres">
      <dgm:prSet presAssocID="{55BCE6AF-E7DD-4C80-860A-C79FACF1E65C}" presName="Triangle" presStyleLbl="alignNode1" presStyleIdx="1" presStyleCnt="5"/>
      <dgm:spPr/>
    </dgm:pt>
    <dgm:pt modelId="{C5A19A55-C9B1-4F51-AE9A-0EB4A1F5C87C}" type="pres">
      <dgm:prSet presAssocID="{98BC45FF-9D2D-4467-9804-4C7F04180043}" presName="sibTrans" presStyleCnt="0"/>
      <dgm:spPr/>
    </dgm:pt>
    <dgm:pt modelId="{5E885626-DFA9-4710-A4E6-FC5C8E3B1BAA}" type="pres">
      <dgm:prSet presAssocID="{98BC45FF-9D2D-4467-9804-4C7F04180043}" presName="space" presStyleCnt="0"/>
      <dgm:spPr/>
    </dgm:pt>
    <dgm:pt modelId="{8F665357-B59F-47E9-8068-36F663C9E8E5}" type="pres">
      <dgm:prSet presAssocID="{4B230ED0-2A99-447C-B168-13CE941536F6}" presName="composite" presStyleCnt="0"/>
      <dgm:spPr/>
    </dgm:pt>
    <dgm:pt modelId="{FDBE5476-778B-47E1-B017-B3E8817B0483}" type="pres">
      <dgm:prSet presAssocID="{4B230ED0-2A99-447C-B168-13CE941536F6}" presName="LShape" presStyleLbl="alignNode1" presStyleIdx="2" presStyleCnt="5"/>
      <dgm:spPr/>
    </dgm:pt>
    <dgm:pt modelId="{C26621EA-DB89-4D6F-BD32-42915E99E59C}" type="pres">
      <dgm:prSet presAssocID="{4B230ED0-2A99-447C-B168-13CE941536F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B6F9326-A88C-43E4-9A31-9F62AE6ECF01}" type="pres">
      <dgm:prSet presAssocID="{4B230ED0-2A99-447C-B168-13CE941536F6}" presName="Triangle" presStyleLbl="alignNode1" presStyleIdx="3" presStyleCnt="5"/>
      <dgm:spPr/>
    </dgm:pt>
    <dgm:pt modelId="{C84C5C3F-0C25-445A-B13B-38288670E961}" type="pres">
      <dgm:prSet presAssocID="{1E3C8FD9-96E0-45FE-A6E4-CC7820D948B3}" presName="sibTrans" presStyleCnt="0"/>
      <dgm:spPr/>
    </dgm:pt>
    <dgm:pt modelId="{6B745049-0EB2-439D-ADBC-E69633B388E0}" type="pres">
      <dgm:prSet presAssocID="{1E3C8FD9-96E0-45FE-A6E4-CC7820D948B3}" presName="space" presStyleCnt="0"/>
      <dgm:spPr/>
    </dgm:pt>
    <dgm:pt modelId="{F627683A-D3E4-47F0-A716-A069C2661D6D}" type="pres">
      <dgm:prSet presAssocID="{1D9F9C8F-E257-4197-8EB8-95695C690449}" presName="composite" presStyleCnt="0"/>
      <dgm:spPr/>
    </dgm:pt>
    <dgm:pt modelId="{38C7EA3D-8EBE-47A6-9B96-BB04632F4453}" type="pres">
      <dgm:prSet presAssocID="{1D9F9C8F-E257-4197-8EB8-95695C690449}" presName="LShape" presStyleLbl="alignNode1" presStyleIdx="4" presStyleCnt="5"/>
      <dgm:spPr/>
    </dgm:pt>
    <dgm:pt modelId="{40190746-BB13-4E27-9E62-0EC321208EC8}" type="pres">
      <dgm:prSet presAssocID="{1D9F9C8F-E257-4197-8EB8-95695C69044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3049324-9ED6-4CC0-AA8F-5AF2ECFA027B}" type="presOf" srcId="{4B230ED0-2A99-447C-B168-13CE941536F6}" destId="{C26621EA-DB89-4D6F-BD32-42915E99E59C}" srcOrd="0" destOrd="0" presId="urn:microsoft.com/office/officeart/2009/3/layout/StepUpProcess"/>
    <dgm:cxn modelId="{8D642227-CF09-46CD-BA26-982E2406CB22}" srcId="{C8C7449B-B063-4E35-A2F0-6E531B6A85B4}" destId="{4B230ED0-2A99-447C-B168-13CE941536F6}" srcOrd="1" destOrd="0" parTransId="{49ED0D68-0E96-4016-B0FD-0D40CA8E842C}" sibTransId="{1E3C8FD9-96E0-45FE-A6E4-CC7820D948B3}"/>
    <dgm:cxn modelId="{2135E73B-2E3F-429C-9607-8CB075F59356}" srcId="{C8C7449B-B063-4E35-A2F0-6E531B6A85B4}" destId="{1D9F9C8F-E257-4197-8EB8-95695C690449}" srcOrd="2" destOrd="0" parTransId="{3634F534-6A72-4A10-A90B-6C84B545D458}" sibTransId="{375766CD-5B1B-4C7E-AC1F-2A994D041656}"/>
    <dgm:cxn modelId="{AB382BA0-EB76-467C-B387-5F768F42FCD9}" type="presOf" srcId="{55BCE6AF-E7DD-4C80-860A-C79FACF1E65C}" destId="{969D1721-16B0-4DA4-ACC3-C011B7D0908A}" srcOrd="0" destOrd="0" presId="urn:microsoft.com/office/officeart/2009/3/layout/StepUpProcess"/>
    <dgm:cxn modelId="{D69459AE-BFAE-4576-A868-AE3E81D19312}" type="presOf" srcId="{1D9F9C8F-E257-4197-8EB8-95695C690449}" destId="{40190746-BB13-4E27-9E62-0EC321208EC8}" srcOrd="0" destOrd="0" presId="urn:microsoft.com/office/officeart/2009/3/layout/StepUpProcess"/>
    <dgm:cxn modelId="{C1F68CC8-0151-4F3D-8FA0-962E8100D849}" srcId="{C8C7449B-B063-4E35-A2F0-6E531B6A85B4}" destId="{55BCE6AF-E7DD-4C80-860A-C79FACF1E65C}" srcOrd="0" destOrd="0" parTransId="{CEF982DB-7188-49A3-ACA9-E110295958EF}" sibTransId="{98BC45FF-9D2D-4467-9804-4C7F04180043}"/>
    <dgm:cxn modelId="{8B3F67FA-3BB3-4736-9719-3B411C29917A}" type="presOf" srcId="{C8C7449B-B063-4E35-A2F0-6E531B6A85B4}" destId="{586A870F-392E-4218-856A-156816C4766C}" srcOrd="0" destOrd="0" presId="urn:microsoft.com/office/officeart/2009/3/layout/StepUpProcess"/>
    <dgm:cxn modelId="{A50E9F58-841C-46F8-9A0C-50ACE935E0B5}" type="presParOf" srcId="{586A870F-392E-4218-856A-156816C4766C}" destId="{CD14F77C-0655-42D5-B9D2-810EB5D515A7}" srcOrd="0" destOrd="0" presId="urn:microsoft.com/office/officeart/2009/3/layout/StepUpProcess"/>
    <dgm:cxn modelId="{E247FE2B-846E-4DB1-BB58-3850798B44C2}" type="presParOf" srcId="{CD14F77C-0655-42D5-B9D2-810EB5D515A7}" destId="{FAE853F7-A799-4770-8490-2D07666214DB}" srcOrd="0" destOrd="0" presId="urn:microsoft.com/office/officeart/2009/3/layout/StepUpProcess"/>
    <dgm:cxn modelId="{DBA1B23D-4410-4366-9999-B5A2002428AA}" type="presParOf" srcId="{CD14F77C-0655-42D5-B9D2-810EB5D515A7}" destId="{969D1721-16B0-4DA4-ACC3-C011B7D0908A}" srcOrd="1" destOrd="0" presId="urn:microsoft.com/office/officeart/2009/3/layout/StepUpProcess"/>
    <dgm:cxn modelId="{1AE507E7-92D0-4A02-8A08-23B9F57F3943}" type="presParOf" srcId="{CD14F77C-0655-42D5-B9D2-810EB5D515A7}" destId="{2058880F-35E7-409E-96B7-7362140B4D0A}" srcOrd="2" destOrd="0" presId="urn:microsoft.com/office/officeart/2009/3/layout/StepUpProcess"/>
    <dgm:cxn modelId="{7AA57CFD-8B79-4CBC-8840-01757F8AD418}" type="presParOf" srcId="{586A870F-392E-4218-856A-156816C4766C}" destId="{C5A19A55-C9B1-4F51-AE9A-0EB4A1F5C87C}" srcOrd="1" destOrd="0" presId="urn:microsoft.com/office/officeart/2009/3/layout/StepUpProcess"/>
    <dgm:cxn modelId="{C29E2385-8362-4484-A3B9-4BC2B603B7E8}" type="presParOf" srcId="{C5A19A55-C9B1-4F51-AE9A-0EB4A1F5C87C}" destId="{5E885626-DFA9-4710-A4E6-FC5C8E3B1BAA}" srcOrd="0" destOrd="0" presId="urn:microsoft.com/office/officeart/2009/3/layout/StepUpProcess"/>
    <dgm:cxn modelId="{4F3EC310-EE18-43E4-87D9-059A7D593D94}" type="presParOf" srcId="{586A870F-392E-4218-856A-156816C4766C}" destId="{8F665357-B59F-47E9-8068-36F663C9E8E5}" srcOrd="2" destOrd="0" presId="urn:microsoft.com/office/officeart/2009/3/layout/StepUpProcess"/>
    <dgm:cxn modelId="{B3E8C5EC-F474-4719-AC26-987F841787D4}" type="presParOf" srcId="{8F665357-B59F-47E9-8068-36F663C9E8E5}" destId="{FDBE5476-778B-47E1-B017-B3E8817B0483}" srcOrd="0" destOrd="0" presId="urn:microsoft.com/office/officeart/2009/3/layout/StepUpProcess"/>
    <dgm:cxn modelId="{E0D0121D-D431-440D-A338-83CD6C1A586A}" type="presParOf" srcId="{8F665357-B59F-47E9-8068-36F663C9E8E5}" destId="{C26621EA-DB89-4D6F-BD32-42915E99E59C}" srcOrd="1" destOrd="0" presId="urn:microsoft.com/office/officeart/2009/3/layout/StepUpProcess"/>
    <dgm:cxn modelId="{D94A4505-CB16-4FFF-94E7-C80F1462CBB5}" type="presParOf" srcId="{8F665357-B59F-47E9-8068-36F663C9E8E5}" destId="{4B6F9326-A88C-43E4-9A31-9F62AE6ECF01}" srcOrd="2" destOrd="0" presId="urn:microsoft.com/office/officeart/2009/3/layout/StepUpProcess"/>
    <dgm:cxn modelId="{31396333-8E87-413A-B85A-41093EF98EA2}" type="presParOf" srcId="{586A870F-392E-4218-856A-156816C4766C}" destId="{C84C5C3F-0C25-445A-B13B-38288670E961}" srcOrd="3" destOrd="0" presId="urn:microsoft.com/office/officeart/2009/3/layout/StepUpProcess"/>
    <dgm:cxn modelId="{72D02144-21CF-4354-9BBD-BC6BBBD5FCD3}" type="presParOf" srcId="{C84C5C3F-0C25-445A-B13B-38288670E961}" destId="{6B745049-0EB2-439D-ADBC-E69633B388E0}" srcOrd="0" destOrd="0" presId="urn:microsoft.com/office/officeart/2009/3/layout/StepUpProcess"/>
    <dgm:cxn modelId="{2B4F4951-A8D4-4175-A27D-EF9BD52A6E0B}" type="presParOf" srcId="{586A870F-392E-4218-856A-156816C4766C}" destId="{F627683A-D3E4-47F0-A716-A069C2661D6D}" srcOrd="4" destOrd="0" presId="urn:microsoft.com/office/officeart/2009/3/layout/StepUpProcess"/>
    <dgm:cxn modelId="{DBA2C8A9-8760-4271-86DC-BED861797514}" type="presParOf" srcId="{F627683A-D3E4-47F0-A716-A069C2661D6D}" destId="{38C7EA3D-8EBE-47A6-9B96-BB04632F4453}" srcOrd="0" destOrd="0" presId="urn:microsoft.com/office/officeart/2009/3/layout/StepUpProcess"/>
    <dgm:cxn modelId="{BC38A952-984F-44FE-9BF4-011B87225ADB}" type="presParOf" srcId="{F627683A-D3E4-47F0-A716-A069C2661D6D}" destId="{40190746-BB13-4E27-9E62-0EC321208EC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853F7-A799-4770-8490-2D07666214DB}">
      <dsp:nvSpPr>
        <dsp:cNvPr id="0" name=""/>
        <dsp:cNvSpPr/>
      </dsp:nvSpPr>
      <dsp:spPr>
        <a:xfrm rot="5400000">
          <a:off x="448826" y="1498268"/>
          <a:ext cx="1338299" cy="222689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D1721-16B0-4DA4-ACC3-C011B7D0908A}">
      <dsp:nvSpPr>
        <dsp:cNvPr id="0" name=""/>
        <dsp:cNvSpPr/>
      </dsp:nvSpPr>
      <dsp:spPr>
        <a:xfrm>
          <a:off x="270123" y="2330308"/>
          <a:ext cx="2010457" cy="589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Eras Medium ITC" pitchFamily="34" charset="0"/>
            </a:rPr>
            <a:t>STEP 1</a:t>
          </a:r>
        </a:p>
      </dsp:txBody>
      <dsp:txXfrm>
        <a:off x="270123" y="2330308"/>
        <a:ext cx="2010457" cy="589413"/>
      </dsp:txXfrm>
    </dsp:sp>
    <dsp:sp modelId="{2058880F-35E7-409E-96B7-7362140B4D0A}">
      <dsp:nvSpPr>
        <dsp:cNvPr id="0" name=""/>
        <dsp:cNvSpPr/>
      </dsp:nvSpPr>
      <dsp:spPr>
        <a:xfrm>
          <a:off x="1856557" y="1334321"/>
          <a:ext cx="379331" cy="37933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E5476-778B-47E1-B017-B3E8817B0483}">
      <dsp:nvSpPr>
        <dsp:cNvPr id="0" name=""/>
        <dsp:cNvSpPr/>
      </dsp:nvSpPr>
      <dsp:spPr>
        <a:xfrm rot="5400000">
          <a:off x="2910019" y="889243"/>
          <a:ext cx="1338299" cy="222689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621EA-DB89-4D6F-BD32-42915E99E59C}">
      <dsp:nvSpPr>
        <dsp:cNvPr id="0" name=""/>
        <dsp:cNvSpPr/>
      </dsp:nvSpPr>
      <dsp:spPr>
        <a:xfrm>
          <a:off x="2686623" y="1554607"/>
          <a:ext cx="2010457" cy="17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Eras Medium ITC" pitchFamily="34" charset="0"/>
            </a:rPr>
            <a:t>STEP 2</a:t>
          </a:r>
        </a:p>
      </dsp:txBody>
      <dsp:txXfrm>
        <a:off x="2686623" y="1554607"/>
        <a:ext cx="2010457" cy="1762283"/>
      </dsp:txXfrm>
    </dsp:sp>
    <dsp:sp modelId="{4B6F9326-A88C-43E4-9A31-9F62AE6ECF01}">
      <dsp:nvSpPr>
        <dsp:cNvPr id="0" name=""/>
        <dsp:cNvSpPr/>
      </dsp:nvSpPr>
      <dsp:spPr>
        <a:xfrm>
          <a:off x="4317749" y="725297"/>
          <a:ext cx="379331" cy="37933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7EA3D-8EBE-47A6-9B96-BB04632F4453}">
      <dsp:nvSpPr>
        <dsp:cNvPr id="0" name=""/>
        <dsp:cNvSpPr/>
      </dsp:nvSpPr>
      <dsp:spPr>
        <a:xfrm rot="5400000">
          <a:off x="5371211" y="280219"/>
          <a:ext cx="1338299" cy="222689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90746-BB13-4E27-9E62-0EC321208EC8}">
      <dsp:nvSpPr>
        <dsp:cNvPr id="0" name=""/>
        <dsp:cNvSpPr/>
      </dsp:nvSpPr>
      <dsp:spPr>
        <a:xfrm>
          <a:off x="5147816" y="945582"/>
          <a:ext cx="2010457" cy="176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Eras Medium ITC" pitchFamily="34" charset="0"/>
            </a:rPr>
            <a:t>STEP 3</a:t>
          </a:r>
        </a:p>
      </dsp:txBody>
      <dsp:txXfrm>
        <a:off x="5147816" y="945582"/>
        <a:ext cx="2010457" cy="1762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9EE24-7733-4110-B9E3-7B176752C33F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4738" y="706438"/>
            <a:ext cx="4708525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53"/>
            <a:ext cx="5486400" cy="42383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6071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46071"/>
            <a:ext cx="2971800" cy="4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EA772-2329-44AA-8C77-6C93DE7EDB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7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A772-2329-44AA-8C77-6C93DE7EDB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A772-2329-44AA-8C77-6C93DE7EDB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</a:endParaRP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EA772-2329-44AA-8C77-6C93DE7EDB2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EA772-2329-44AA-8C77-6C93DE7EDB2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23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EA772-2329-44AA-8C77-6C93DE7EDB2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4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1D4B-FFE9-4011-A3F5-8AC9BA98279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13AF-BC4B-46D2-8F6F-574C1D794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1D4B-FFE9-4011-A3F5-8AC9BA98279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13AF-BC4B-46D2-8F6F-574C1D794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1D4B-FFE9-4011-A3F5-8AC9BA98279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13AF-BC4B-46D2-8F6F-574C1D794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1D4B-FFE9-4011-A3F5-8AC9BA98279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13AF-BC4B-46D2-8F6F-574C1D794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1D4B-FFE9-4011-A3F5-8AC9BA98279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13AF-BC4B-46D2-8F6F-574C1D794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1D4B-FFE9-4011-A3F5-8AC9BA98279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13AF-BC4B-46D2-8F6F-574C1D794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1D4B-FFE9-4011-A3F5-8AC9BA98279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13AF-BC4B-46D2-8F6F-574C1D794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1D4B-FFE9-4011-A3F5-8AC9BA98279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13AF-BC4B-46D2-8F6F-574C1D794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1D4B-FFE9-4011-A3F5-8AC9BA98279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13AF-BC4B-46D2-8F6F-574C1D794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1D4B-FFE9-4011-A3F5-8AC9BA98279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E13AF-BC4B-46D2-8F6F-574C1D794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1D4B-FFE9-4011-A3F5-8AC9BA98279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2E13AF-BC4B-46D2-8F6F-574C1D794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171D4B-FFE9-4011-A3F5-8AC9BA982796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2E13AF-BC4B-46D2-8F6F-574C1D794D1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7854696" cy="3581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Illinois Center for Rehabilitation and Education – Roosevelt</a:t>
            </a:r>
          </a:p>
          <a:p>
            <a:pPr algn="ctr"/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3900" b="1" dirty="0"/>
              <a:t>Transition and Pre-Employment Program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1950 West Roosevelt Road</a:t>
            </a:r>
          </a:p>
          <a:p>
            <a:pPr algn="ctr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Chicago, Illinois 60608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408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7249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67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3" y="304799"/>
            <a:ext cx="7696200" cy="6304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703" y="457199"/>
            <a:ext cx="6477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Eras Demi ITC" pitchFamily="34" charset="0"/>
              </a:rPr>
              <a:t>Students take on more responsibilities…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303" y="1084066"/>
            <a:ext cx="74676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Eras Demi ITC" pitchFamily="34" charset="0"/>
              </a:rPr>
              <a:t>And develop increasing levels of independence.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1826326"/>
            <a:ext cx="57150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</a:rPr>
              <a:t>THE RESULT: more life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</a:rPr>
              <a:t>choices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4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48600" cy="112776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ICRE-R Services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457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Eras Medium ITC" pitchFamily="34" charset="0"/>
              </a:rPr>
              <a:t>Admissions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Eras Medium IT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Eras Medium ITC" pitchFamily="34" charset="0"/>
              </a:rPr>
              <a:t>Assistive Technology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Eras Medium IT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Eras Medium ITC" pitchFamily="34" charset="0"/>
              </a:rPr>
              <a:t>Case Management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Eras Medium IT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Eras Medium ITC" pitchFamily="34" charset="0"/>
              </a:rPr>
              <a:t>Communication Therapy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Eras Medium IT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Eras Medium ITC" pitchFamily="34" charset="0"/>
              </a:rPr>
              <a:t>Community Housing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Eras Medium IT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Eras Medium ITC" pitchFamily="34" charset="0"/>
              </a:rPr>
              <a:t>Education/Vocational Services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75260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Eras Medium ITC" pitchFamily="34" charset="0"/>
              </a:rPr>
              <a:t>Health Service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Eras Medium IT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Eras Medium ITC" pitchFamily="34" charset="0"/>
              </a:rPr>
              <a:t>Mobility Access Program- MAP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Eras Medium IT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Eras Medium ITC" pitchFamily="34" charset="0"/>
              </a:rPr>
              <a:t>Occupational Therapy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Eras Medium IT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Eras Medium ITC" pitchFamily="34" charset="0"/>
              </a:rPr>
              <a:t>Physical Therapy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Eras Medium IT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Eras Medium ITC" pitchFamily="34" charset="0"/>
              </a:rPr>
              <a:t>Residential Services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Eras Medium IT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latin typeface="Eras Medium ITC" pitchFamily="34" charset="0"/>
              </a:rPr>
              <a:t>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246854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9886"/>
            <a:ext cx="7810500" cy="4796044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235929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STUDENT SUPPORT SYSTEM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strike="noStrike" cap="none" normalizeH="0" baseline="0" dirty="0">
                <a:ln>
                  <a:noFill/>
                </a:ln>
                <a:effectLst/>
                <a:latin typeface="+mj-lt"/>
                <a:ea typeface="Times New Roman" pitchFamily="18" charset="0"/>
                <a:cs typeface="Tahoma" pitchFamily="34" charset="0"/>
              </a:rPr>
              <a:t>ICRE-R staff want each student’s program to meet their needs as a whole person.</a:t>
            </a:r>
            <a:endParaRPr kumimoji="0" lang="en-US" i="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strike="noStrike" cap="none" normalizeH="0" baseline="0" dirty="0">
                <a:ln>
                  <a:noFill/>
                </a:ln>
                <a:effectLst/>
                <a:latin typeface="+mj-lt"/>
                <a:ea typeface="Times New Roman" pitchFamily="18" charset="0"/>
                <a:cs typeface="Tahoma" pitchFamily="34" charset="0"/>
              </a:rPr>
              <a:t>We  work as a team so that the skills each student accomplishes combine to make them a successful person.  The student is the most important member of their support system. </a:t>
            </a:r>
            <a:endParaRPr kumimoji="0" lang="en-US" i="0" strike="noStrike" cap="none" normalizeH="0" baseline="0" dirty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4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36966"/>
            <a:ext cx="6934200" cy="400110"/>
          </a:xfrm>
          <a:prstGeom prst="rect">
            <a:avLst/>
          </a:prstGeom>
          <a:noFill/>
        </p:spPr>
        <p:txBody>
          <a:bodyPr wrap="square" lIns="64008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Eras Demi ITC" pitchFamily="34" charset="0"/>
              </a:rPr>
              <a:t>Residential Program – Monday through Friday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6172200" cy="400110"/>
          </a:xfrm>
          <a:prstGeom prst="rect">
            <a:avLst/>
          </a:prstGeom>
          <a:noFill/>
        </p:spPr>
        <p:txBody>
          <a:bodyPr wrap="square" lIns="64008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Eras Demi ITC" pitchFamily="34" charset="0"/>
              </a:rPr>
              <a:t>Day Program – Monday through Friday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27566"/>
            <a:ext cx="8001000" cy="707886"/>
          </a:xfrm>
          <a:prstGeom prst="rect">
            <a:avLst/>
          </a:prstGeom>
          <a:noFill/>
        </p:spPr>
        <p:txBody>
          <a:bodyPr wrap="square" lIns="64008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Eras Demi ITC" pitchFamily="34" charset="0"/>
              </a:rPr>
              <a:t>Graduated living environments – single room, mini apartment, on campus apartments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7467600" cy="400110"/>
          </a:xfrm>
          <a:prstGeom prst="rect">
            <a:avLst/>
          </a:prstGeom>
          <a:noFill/>
        </p:spPr>
        <p:txBody>
          <a:bodyPr wrap="square" lIns="64008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Eras Demi ITC" pitchFamily="34" charset="0"/>
              </a:rPr>
              <a:t>24-hour nursing and residential support services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457200"/>
            <a:ext cx="7848600" cy="167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Independent living</a:t>
            </a:r>
          </a:p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 features</a:t>
            </a:r>
          </a:p>
        </p:txBody>
      </p:sp>
    </p:spTree>
    <p:extLst>
      <p:ext uri="{BB962C8B-B14F-4D97-AF65-F5344CB8AC3E}">
        <p14:creationId xmlns:p14="http://schemas.microsoft.com/office/powerpoint/2010/main" val="2723491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7" y="2642668"/>
            <a:ext cx="8153400" cy="707886"/>
          </a:xfrm>
          <a:prstGeom prst="rect">
            <a:avLst/>
          </a:prstGeom>
          <a:noFill/>
        </p:spPr>
        <p:txBody>
          <a:bodyPr wrap="square" lIns="64008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Eras Demi ITC" pitchFamily="34" charset="0"/>
              </a:rPr>
              <a:t>Programs are based on student’s strengths, preferences and interests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5" y="5007612"/>
            <a:ext cx="8019892" cy="707886"/>
          </a:xfrm>
          <a:prstGeom prst="rect">
            <a:avLst/>
          </a:prstGeom>
          <a:noFill/>
        </p:spPr>
        <p:txBody>
          <a:bodyPr wrap="square" lIns="64008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Eras Demi ITC" pitchFamily="34" charset="0"/>
              </a:rPr>
              <a:t>Accredited through North Central Association-Commission on Accreditation and School Improvement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781" y="3502954"/>
            <a:ext cx="8030598" cy="707886"/>
          </a:xfrm>
          <a:prstGeom prst="rect">
            <a:avLst/>
          </a:prstGeom>
          <a:noFill/>
        </p:spPr>
        <p:txBody>
          <a:bodyPr wrap="square" lIns="64008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Eras Demi ITC" pitchFamily="34" charset="0"/>
              </a:rPr>
              <a:t>Collaborates with local community school districts and vocational rehabilitation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96" y="4215811"/>
            <a:ext cx="6934200" cy="707886"/>
          </a:xfrm>
          <a:prstGeom prst="rect">
            <a:avLst/>
          </a:prstGeom>
          <a:noFill/>
        </p:spPr>
        <p:txBody>
          <a:bodyPr wrap="square" lIns="64008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Eras Demi ITC" pitchFamily="34" charset="0"/>
              </a:rPr>
              <a:t>Partner with local Chicago City Colleges  and local businesses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9117" y="609600"/>
            <a:ext cx="79248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EDUCATION</a:t>
            </a:r>
          </a:p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PROGRAM FEATURES</a:t>
            </a:r>
          </a:p>
        </p:txBody>
      </p:sp>
    </p:spTree>
    <p:extLst>
      <p:ext uri="{BB962C8B-B14F-4D97-AF65-F5344CB8AC3E}">
        <p14:creationId xmlns:p14="http://schemas.microsoft.com/office/powerpoint/2010/main" val="239417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762000"/>
            <a:ext cx="7924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ICRE-R Curriculum </a:t>
            </a: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609600" y="1828800"/>
            <a:ext cx="30480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as Demi ITC" pitchFamily="34" charset="0"/>
              </a:rPr>
              <a:t>Includes 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Demi ITC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as Demi ITC" pitchFamily="34" charset="0"/>
              </a:rPr>
              <a:t>Heat Press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Demi ITC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as Demi ITC" pitchFamily="34" charset="0"/>
              </a:rPr>
              <a:t>Retail Training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Demi ITC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as Demi ITC" pitchFamily="34" charset="0"/>
              </a:rPr>
              <a:t>Business Software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Demi ITC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as Demi ITC" pitchFamily="34" charset="0"/>
              </a:rPr>
              <a:t>Employability Skills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2000" dirty="0">
              <a:latin typeface="Eras Demi ITC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dirty="0">
                <a:latin typeface="Eras Demi ITC" pitchFamily="34" charset="0"/>
              </a:rPr>
              <a:t>Graphic Design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Demi ITC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Demi IT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2819400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dirty="0">
                <a:latin typeface="Eras Demi ITC" pitchFamily="34" charset="0"/>
              </a:rPr>
              <a:t>Adaptive Swimming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000" dirty="0">
              <a:latin typeface="Eras Demi ITC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dirty="0">
                <a:latin typeface="Eras Demi ITC" pitchFamily="34" charset="0"/>
              </a:rPr>
              <a:t>Career Planning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000" dirty="0">
              <a:latin typeface="Eras Demi ITC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dirty="0">
                <a:latin typeface="Eras Demi ITC" pitchFamily="34" charset="0"/>
              </a:rPr>
              <a:t>College Prep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000" dirty="0">
              <a:latin typeface="Eras Demi ITC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dirty="0">
                <a:latin typeface="Eras Demi ITC" pitchFamily="34" charset="0"/>
              </a:rPr>
              <a:t>And Many More….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00" y="2743200"/>
            <a:ext cx="2895600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dirty="0">
                <a:latin typeface="Eras Demi ITC" pitchFamily="34" charset="0"/>
              </a:rPr>
              <a:t>Internships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000" dirty="0">
              <a:latin typeface="Eras Demi ITC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dirty="0">
                <a:latin typeface="Eras Demi ITC" pitchFamily="34" charset="0"/>
              </a:rPr>
              <a:t>Drone Program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000" dirty="0">
              <a:latin typeface="Eras Demi ITC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dirty="0">
                <a:latin typeface="Eras Demi ITC" pitchFamily="34" charset="0"/>
              </a:rPr>
              <a:t>3D Printing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000" dirty="0">
              <a:latin typeface="Eras Demi ITC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dirty="0">
                <a:latin typeface="Eras Demi ITC" pitchFamily="34" charset="0"/>
              </a:rPr>
              <a:t>Computerized Embroidery/Sewing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dirty="0">
              <a:latin typeface="Eras Demi ITC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dirty="0">
                <a:latin typeface="Eras Demi ITC" pitchFamily="34" charset="0"/>
              </a:rPr>
              <a:t>Computer Repair</a:t>
            </a:r>
          </a:p>
        </p:txBody>
      </p:sp>
    </p:spTree>
    <p:extLst>
      <p:ext uri="{BB962C8B-B14F-4D97-AF65-F5344CB8AC3E}">
        <p14:creationId xmlns:p14="http://schemas.microsoft.com/office/powerpoint/2010/main" val="239417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38200"/>
            <a:ext cx="79248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STEP WORK PROGRAM</a:t>
            </a:r>
          </a:p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BUILDING-WIDE PLACEMENTS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828836"/>
            <a:ext cx="7086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Eras Demi ITC" pitchFamily="34" charset="0"/>
              </a:rPr>
              <a:t> Students build a resume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Eras Demi ITC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Eras Demi ITC" pitchFamily="34" charset="0"/>
              </a:rPr>
              <a:t> Complete job application 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Eras Demi ITC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Eras Demi ITC" pitchFamily="34" charset="0"/>
              </a:rPr>
              <a:t> Practice interviewing skills with ICRE-R staff.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Eras Demi ITC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Eras Demi ITC" pitchFamily="34" charset="0"/>
              </a:rPr>
              <a:t> Volunteer in the community  and/or participate in </a:t>
            </a:r>
          </a:p>
          <a:p>
            <a:pPr lvl="1"/>
            <a:r>
              <a:rPr lang="en-US" sz="2000" dirty="0">
                <a:latin typeface="Eras Demi ITC" pitchFamily="34" charset="0"/>
              </a:rPr>
              <a:t>   an internship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Eras Demi ITC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Eras Demi ITC" pitchFamily="34" charset="0"/>
              </a:rPr>
              <a:t> Receive on site paid work experience. 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6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94112"/>
            <a:ext cx="8097078" cy="707886"/>
          </a:xfrm>
          <a:prstGeom prst="rect">
            <a:avLst/>
          </a:prstGeom>
          <a:noFill/>
        </p:spPr>
        <p:txBody>
          <a:bodyPr wrap="square" lIns="64008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Eras Demi ITC" pitchFamily="34" charset="0"/>
              </a:rPr>
              <a:t>Rich and diverse local community providing many options for student involvement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6269" y="4365486"/>
            <a:ext cx="8077200" cy="1015663"/>
          </a:xfrm>
          <a:prstGeom prst="rect">
            <a:avLst/>
          </a:prstGeom>
          <a:noFill/>
        </p:spPr>
        <p:txBody>
          <a:bodyPr wrap="square" lIns="64008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Eras Demi ITC" pitchFamily="34" charset="0"/>
              </a:rPr>
              <a:t>Collaborate with community entitlement agencies, such as Social Security, Secretary of State, Para transit Services, Home Services, 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2968" y="5486400"/>
            <a:ext cx="8153400" cy="400110"/>
          </a:xfrm>
          <a:prstGeom prst="rect">
            <a:avLst/>
          </a:prstGeom>
          <a:noFill/>
        </p:spPr>
        <p:txBody>
          <a:bodyPr wrap="square" lIns="64008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Eras Demi ITC" pitchFamily="34" charset="0"/>
              </a:rPr>
              <a:t>Multiple accessible cultural opportunities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4178" y="914400"/>
            <a:ext cx="79248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9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Community resources</a:t>
            </a:r>
          </a:p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Program features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2968" y="3657600"/>
            <a:ext cx="8030598" cy="707886"/>
          </a:xfrm>
          <a:prstGeom prst="rect">
            <a:avLst/>
          </a:prstGeom>
          <a:noFill/>
        </p:spPr>
        <p:txBody>
          <a:bodyPr wrap="square" lIns="640080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Eras Demi ITC" pitchFamily="34" charset="0"/>
              </a:rPr>
              <a:t>Interact with local community colleges and training programs</a:t>
            </a:r>
          </a:p>
        </p:txBody>
      </p:sp>
    </p:spTree>
    <p:extLst>
      <p:ext uri="{BB962C8B-B14F-4D97-AF65-F5344CB8AC3E}">
        <p14:creationId xmlns:p14="http://schemas.microsoft.com/office/powerpoint/2010/main" val="3754517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78740" y="6077831"/>
            <a:ext cx="358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ras Demi ITC" pitchFamily="34" charset="0"/>
                <a:ea typeface="Adobe Gothic Std B" pitchFamily="34" charset="-128"/>
              </a:rPr>
              <a:t>Special Events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8704" y="2588921"/>
            <a:ext cx="573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Eras Demi ITC" pitchFamily="34" charset="0"/>
                <a:ea typeface="Adobe Gothic Std B" pitchFamily="34" charset="-128"/>
              </a:rPr>
              <a:t>Internships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512281"/>
            <a:ext cx="323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Eras Demi ITC" pitchFamily="34" charset="0"/>
                <a:ea typeface="Adobe Gothic Std B" pitchFamily="34" charset="-128"/>
              </a:rPr>
              <a:t>Volunteer 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9294" y="4092961"/>
            <a:ext cx="337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Eras Demi ITC" pitchFamily="34" charset="0"/>
                <a:ea typeface="Adobe Gothic Std B" pitchFamily="34" charset="-128"/>
              </a:rPr>
              <a:t>Rock Climbing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2457" y="4138311"/>
            <a:ext cx="337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Eras Demi ITC" pitchFamily="34" charset="0"/>
                <a:ea typeface="Adobe Gothic Std B" pitchFamily="34" charset="-128"/>
              </a:rPr>
              <a:t>Trips to the Mall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1406" y="694849"/>
            <a:ext cx="414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Eras Demi ITC" pitchFamily="34" charset="0"/>
                <a:ea typeface="Adobe Gothic Std B" pitchFamily="34" charset="-128"/>
              </a:rPr>
              <a:t>Employment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762000" y="2537859"/>
            <a:ext cx="3644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Eras Demi ITC" pitchFamily="34" charset="0"/>
                <a:ea typeface="Adobe Gothic Std B" pitchFamily="34" charset="-128"/>
              </a:rPr>
              <a:t>College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6164870"/>
            <a:ext cx="2862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Eras Demi ITC" pitchFamily="34" charset="0"/>
                <a:ea typeface="Adobe Gothic Std B" pitchFamily="34" charset="-128"/>
              </a:rPr>
              <a:t>Swimming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1200" y="1792324"/>
            <a:ext cx="506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Eras Demi ITC" pitchFamily="34" charset="0"/>
                <a:ea typeface="Adobe Gothic Std B" pitchFamily="34" charset="-128"/>
              </a:rPr>
              <a:t>Doctor Appointments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81200" y="5126948"/>
            <a:ext cx="557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Eras Demi ITC" pitchFamily="34" charset="0"/>
                <a:ea typeface="Adobe Gothic Std B" pitchFamily="34" charset="-128"/>
              </a:rPr>
              <a:t>Grocery Shopping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287556" y="3280008"/>
            <a:ext cx="96012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Off-Campus Events</a:t>
            </a:r>
          </a:p>
        </p:txBody>
      </p:sp>
    </p:spTree>
    <p:extLst>
      <p:ext uri="{BB962C8B-B14F-4D97-AF65-F5344CB8AC3E}">
        <p14:creationId xmlns:p14="http://schemas.microsoft.com/office/powerpoint/2010/main" val="360422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524000"/>
            <a:ext cx="7696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Transition is defined as:</a:t>
            </a:r>
          </a:p>
          <a:p>
            <a:endParaRPr lang="en-US" sz="2400" dirty="0"/>
          </a:p>
          <a:p>
            <a:r>
              <a:rPr lang="en-US" sz="2800" dirty="0"/>
              <a:t>A coordinated set of activities for a student, designed within an outcome-oriented process, that promotes movement from school to post school activities, including post-secondary education, vocational training, integrated employment (including supported employment), continuing and adult education, adult services, independent living, and community participation. </a:t>
            </a:r>
          </a:p>
        </p:txBody>
      </p:sp>
    </p:spTree>
    <p:extLst>
      <p:ext uri="{BB962C8B-B14F-4D97-AF65-F5344CB8AC3E}">
        <p14:creationId xmlns:p14="http://schemas.microsoft.com/office/powerpoint/2010/main" val="1944089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Straight Chilling.JPG">
            <a:extLst>
              <a:ext uri="{FF2B5EF4-FFF2-40B4-BE49-F238E27FC236}">
                <a16:creationId xmlns:a16="http://schemas.microsoft.com/office/drawing/2014/main" id="{81645539-D716-4BCF-B5C7-3268A83DFC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57" y="10885"/>
            <a:ext cx="2946400" cy="3619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AFD5AA-2278-46CB-A3DB-22B4E529D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29600"/>
            <a:ext cx="3396343" cy="36003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317DA1-DA65-42C3-944E-8D5D7AA8C9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41871"/>
            <a:ext cx="2735942" cy="1974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FF347C-FE3C-40BF-AFA5-9C912EC9D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629978"/>
            <a:ext cx="3962401" cy="3278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0A0F46-F529-478E-A659-0A7C088CDF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57" y="2029780"/>
            <a:ext cx="2735942" cy="1642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02716E-F98A-447A-925E-951C9792E1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3086"/>
            <a:ext cx="5221964" cy="32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04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199"/>
            <a:ext cx="6629400" cy="59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53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955268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Admissions Service: Gemillia Staple 312-433-3152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500" y="4500868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Illinois Center for Rehabilitation and Education – Roosevelt</a:t>
            </a:r>
          </a:p>
          <a:p>
            <a:pPr algn="ctr"/>
            <a:r>
              <a:rPr lang="en-US" dirty="0"/>
              <a:t>1950 West Roosevelt Road</a:t>
            </a:r>
          </a:p>
          <a:p>
            <a:pPr algn="ctr"/>
            <a:r>
              <a:rPr lang="en-US" dirty="0"/>
              <a:t>Chicago, Illinois 60608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Superintendent: Letitia Doe  312-433-3121</a:t>
            </a:r>
          </a:p>
        </p:txBody>
      </p:sp>
      <p:pic>
        <p:nvPicPr>
          <p:cNvPr id="1027" name="Picture 3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31" y="533400"/>
            <a:ext cx="4987216" cy="37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08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239000" cy="1143000"/>
          </a:xfrm>
        </p:spPr>
        <p:txBody>
          <a:bodyPr>
            <a:noAutofit/>
          </a:bodyPr>
          <a:lstStyle/>
          <a:p>
            <a:r>
              <a:rPr lang="en-US" sz="5400" cap="none" dirty="0">
                <a:latin typeface="Eras Demi ITC" pitchFamily="34" charset="0"/>
              </a:rPr>
              <a:t>ICRE-R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239000" cy="86411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Eras Demi ITC" pitchFamily="34" charset="0"/>
              </a:rPr>
              <a:t>A 2-plus year Residential, Transition, Pre-Employment Program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048000"/>
            <a:ext cx="7239000" cy="9981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>
                <a:latin typeface="Eras Demi ITC" pitchFamily="34" charset="0"/>
              </a:rPr>
              <a:t>Part of the Illinois Department of Human Services, Division of Rehabilitation Services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00400"/>
            <a:ext cx="7239000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>
              <a:latin typeface="Eras Demi ITC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6139" y="4241285"/>
            <a:ext cx="7239000" cy="7513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>
              <a:latin typeface="Eras Demi ITC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4191000"/>
            <a:ext cx="7239000" cy="6444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>
                <a:latin typeface="Eras Demi ITC" pitchFamily="34" charset="0"/>
              </a:rPr>
              <a:t>Located in the Chicago Medical District</a:t>
            </a:r>
          </a:p>
        </p:txBody>
      </p:sp>
    </p:spTree>
    <p:extLst>
      <p:ext uri="{BB962C8B-B14F-4D97-AF65-F5344CB8AC3E}">
        <p14:creationId xmlns:p14="http://schemas.microsoft.com/office/powerpoint/2010/main" val="24812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cap="none" dirty="0">
                <a:latin typeface="Eras Demi ITC" pitchFamily="34" charset="0"/>
              </a:rPr>
              <a:t>ICRE-R Students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013" y="1546985"/>
            <a:ext cx="7239000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>
                <a:latin typeface="Eras Demi ITC" pitchFamily="34" charset="0"/>
              </a:rPr>
              <a:t>Individuals with physical challenges and other health impairments</a:t>
            </a:r>
          </a:p>
          <a:p>
            <a:pPr marL="0" indent="0">
              <a:buNone/>
            </a:pPr>
            <a:endParaRPr lang="en-US" sz="2400" dirty="0">
              <a:latin typeface="Eras Demi ITC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012" y="3304282"/>
            <a:ext cx="7551987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>
                <a:latin typeface="Eras Demi ITC" pitchFamily="34" charset="0"/>
              </a:rPr>
              <a:t>Have completed their high school requirements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013" y="3992942"/>
            <a:ext cx="72390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>
                <a:latin typeface="Eras Demi ITC" pitchFamily="34" charset="0"/>
              </a:rPr>
              <a:t>Have banked their high school diploma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013" y="2613785"/>
            <a:ext cx="7239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>
                <a:latin typeface="Eras Demi ITC" pitchFamily="34" charset="0"/>
              </a:rPr>
              <a:t>Ages 18 – 22 years of age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013" y="4598134"/>
            <a:ext cx="7239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>
                <a:latin typeface="Eras Demi ITC" pitchFamily="34" charset="0"/>
              </a:rPr>
              <a:t>Have a current IEP or 504 Plan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0826" y="5279526"/>
            <a:ext cx="7712573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400" dirty="0"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3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Eras Demi ITC" pitchFamily="34" charset="0"/>
              </a:rPr>
              <a:t>ICRE-R Mission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429772" y="1676400"/>
            <a:ext cx="4180827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Eras Medium ITC" pitchFamily="34" charset="0"/>
              </a:rPr>
              <a:t>To prepare young people with severe physical disabilities for a successful adult life through a comprehensive program of education and training.</a:t>
            </a:r>
          </a:p>
          <a:p>
            <a:pPr marL="0" indent="0">
              <a:buNone/>
            </a:pPr>
            <a:endParaRPr lang="en-US" dirty="0">
              <a:latin typeface="Eras Medium ITC" pitchFamily="34" charset="0"/>
            </a:endParaRPr>
          </a:p>
          <a:p>
            <a:pPr marL="0" indent="0">
              <a:buNone/>
            </a:pPr>
            <a:endParaRPr lang="en-US" dirty="0">
              <a:latin typeface="Eras Medium IT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404121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Eras Demi ITC" pitchFamily="34" charset="0"/>
              </a:rPr>
              <a:t>ICRE-R Values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524000"/>
            <a:ext cx="8686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/>
              <a:t> Individual needs and promotes programs that address specifically identified goals for each person.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  The importance of families and works to assist young people and their parents/guardians/families to receive the services they need.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 The community and works in conjunction with agencies to identify students in need of services and to provide assistance in linking students with services available in the community.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 Advocacy and emphasizes empowerment of young people with disabilities to voice their concerns and participate in state and national advocacy activities.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 Employment and provides opportunities for young people with disabilities to develop vocational skills and pursue employment goals consistent with their abilities.</a:t>
            </a:r>
          </a:p>
        </p:txBody>
      </p:sp>
    </p:spTree>
    <p:extLst>
      <p:ext uri="{BB962C8B-B14F-4D97-AF65-F5344CB8AC3E}">
        <p14:creationId xmlns:p14="http://schemas.microsoft.com/office/powerpoint/2010/main" val="422671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901"/>
            <a:ext cx="7877413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181" y="5509701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risten ITC" pitchFamily="66" charset="0"/>
              </a:rPr>
              <a:t>A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Kristen ITC" pitchFamily="66" charset="0"/>
              </a:rPr>
              <a:t>dream</a:t>
            </a:r>
            <a:r>
              <a:rPr lang="en-US" sz="2800" dirty="0">
                <a:latin typeface="Kristen ITC" pitchFamily="66" charset="0"/>
              </a:rPr>
              <a:t> becomes a </a:t>
            </a:r>
            <a:r>
              <a:rPr lang="en-US" sz="2800" dirty="0">
                <a:solidFill>
                  <a:srgbClr val="7030A0"/>
                </a:solidFill>
                <a:latin typeface="Kristen ITC" pitchFamily="66" charset="0"/>
              </a:rPr>
              <a:t>goal</a:t>
            </a:r>
            <a:r>
              <a:rPr lang="en-US" sz="2800" dirty="0">
                <a:latin typeface="Kristen ITC" pitchFamily="66" charset="0"/>
              </a:rPr>
              <a:t> when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Kristen ITC" pitchFamily="66" charset="0"/>
              </a:rPr>
              <a:t>action</a:t>
            </a:r>
            <a:r>
              <a:rPr lang="en-US" sz="2800" dirty="0">
                <a:latin typeface="Kristen ITC" pitchFamily="66" charset="0"/>
              </a:rPr>
              <a:t> is taken toward achieving it…</a:t>
            </a:r>
          </a:p>
        </p:txBody>
      </p:sp>
    </p:spTree>
    <p:extLst>
      <p:ext uri="{BB962C8B-B14F-4D97-AF65-F5344CB8AC3E}">
        <p14:creationId xmlns:p14="http://schemas.microsoft.com/office/powerpoint/2010/main" val="5216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268"/>
            <a:ext cx="8126361" cy="54686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472068"/>
            <a:ext cx="54864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800" cap="none" dirty="0">
                <a:latin typeface="Eras Demi ITC" pitchFamily="34" charset="0"/>
              </a:rPr>
              <a:t>ICRE-R’s role…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8454" y="1310268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Eras Medium ITC" pitchFamily="34" charset="0"/>
              </a:rPr>
              <a:t>Support each student in setting and reaching realistic goals.</a:t>
            </a:r>
          </a:p>
        </p:txBody>
      </p:sp>
    </p:spTree>
    <p:extLst>
      <p:ext uri="{BB962C8B-B14F-4D97-AF65-F5344CB8AC3E}">
        <p14:creationId xmlns:p14="http://schemas.microsoft.com/office/powerpoint/2010/main" val="151867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21" y="722906"/>
            <a:ext cx="7242048" cy="82296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Eras Demi ITC" pitchFamily="34" charset="0"/>
              </a:rPr>
              <a:t>ICRE-R program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87614078"/>
              </p:ext>
            </p:extLst>
          </p:nvPr>
        </p:nvGraphicFramePr>
        <p:xfrm>
          <a:off x="498944" y="2849215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2226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Eras Medium ITC" pitchFamily="34" charset="0"/>
              </a:rPr>
              <a:t>Students progress at their own 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Eras Medium ITC" pitchFamily="34" charset="0"/>
              </a:rPr>
              <a:t>Skills are taught in sequential steps.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895599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Eras Medium ITC" pitchFamily="34" charset="0"/>
              </a:rPr>
              <a:t>Students work to achieve their personal best.</a:t>
            </a:r>
          </a:p>
        </p:txBody>
      </p:sp>
    </p:spTree>
    <p:extLst>
      <p:ext uri="{BB962C8B-B14F-4D97-AF65-F5344CB8AC3E}">
        <p14:creationId xmlns:p14="http://schemas.microsoft.com/office/powerpoint/2010/main" val="603088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2216</TotalTime>
  <Words>699</Words>
  <Application>Microsoft Office PowerPoint</Application>
  <PresentationFormat>On-screen Show (4:3)</PresentationFormat>
  <Paragraphs>148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Unicode MS</vt:lpstr>
      <vt:lpstr>Calibri</vt:lpstr>
      <vt:lpstr>Constantia</vt:lpstr>
      <vt:lpstr>Eras Demi ITC</vt:lpstr>
      <vt:lpstr>Eras Medium ITC</vt:lpstr>
      <vt:lpstr>Kristen ITC</vt:lpstr>
      <vt:lpstr>Wingdings 2</vt:lpstr>
      <vt:lpstr>Flow</vt:lpstr>
      <vt:lpstr>PowerPoint Presentation</vt:lpstr>
      <vt:lpstr>PowerPoint Presentation</vt:lpstr>
      <vt:lpstr>ICRE-R </vt:lpstr>
      <vt:lpstr>ICRE-R Students</vt:lpstr>
      <vt:lpstr>ICRE-R Mission</vt:lpstr>
      <vt:lpstr>ICRE-R Values</vt:lpstr>
      <vt:lpstr>PowerPoint Presentation</vt:lpstr>
      <vt:lpstr>PowerPoint Presentation</vt:lpstr>
      <vt:lpstr>ICRE-R program</vt:lpstr>
      <vt:lpstr>PowerPoint Presentation</vt:lpstr>
      <vt:lpstr>PowerPoint Presentation</vt:lpstr>
      <vt:lpstr>ICRE-R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Center for Rehabilitation &amp; Education - Roosevelt</dc:title>
  <dc:creator>ICRE-STUDENT-1</dc:creator>
  <cp:lastModifiedBy>Doe, Letitia</cp:lastModifiedBy>
  <cp:revision>170</cp:revision>
  <dcterms:created xsi:type="dcterms:W3CDTF">2012-05-18T16:23:09Z</dcterms:created>
  <dcterms:modified xsi:type="dcterms:W3CDTF">2020-11-06T16:48:24Z</dcterms:modified>
</cp:coreProperties>
</file>